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Default Extension="xlsx" ContentType="application/vnd.openxmlformats-officedocument.spreadsheetml.sheet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0.xml" ContentType="application/vnd.openxmlformats-officedocument.presentationml.notesSlide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drawings/drawing3.xml" ContentType="application/vnd.openxmlformats-officedocument.drawingml.chartshapes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C1C1C"/>
    <a:srgbClr val="4D4D4D"/>
    <a:srgbClr val="777777"/>
    <a:srgbClr val="C0C0C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559" autoAdjust="0"/>
  </p:normalViewPr>
  <p:slideViewPr>
    <p:cSldViewPr>
      <p:cViewPr varScale="1">
        <p:scale>
          <a:sx n="60" d="100"/>
          <a:sy n="60" d="100"/>
        </p:scale>
        <p:origin x="-84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Office_Excel_Worksheet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Office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4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2006-2007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Teaching &amp; Learning</c:v>
                </c:pt>
                <c:pt idx="1">
                  <c:v>Educator Preparation</c:v>
                </c:pt>
                <c:pt idx="2">
                  <c:v>Administration &amp; Support</c:v>
                </c:pt>
                <c:pt idx="3">
                  <c:v>Infrastructure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15</c:v>
                </c:pt>
                <c:pt idx="1">
                  <c:v>12</c:v>
                </c:pt>
                <c:pt idx="2">
                  <c:v>15</c:v>
                </c:pt>
                <c:pt idx="3">
                  <c:v>20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2007-2008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Teaching &amp; Learning</c:v>
                </c:pt>
                <c:pt idx="1">
                  <c:v>Educator Preparation</c:v>
                </c:pt>
                <c:pt idx="2">
                  <c:v>Administration &amp; Support</c:v>
                </c:pt>
                <c:pt idx="3">
                  <c:v>Infrastructure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15</c:v>
                </c:pt>
                <c:pt idx="1">
                  <c:v>12</c:v>
                </c:pt>
                <c:pt idx="2">
                  <c:v>15</c:v>
                </c:pt>
                <c:pt idx="3">
                  <c:v>21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2008-2009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Teaching &amp; Learning</c:v>
                </c:pt>
                <c:pt idx="1">
                  <c:v>Educator Preparation</c:v>
                </c:pt>
                <c:pt idx="2">
                  <c:v>Administration &amp; Support</c:v>
                </c:pt>
                <c:pt idx="3">
                  <c:v>Infrastructure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13</c:v>
                </c:pt>
                <c:pt idx="1">
                  <c:v>13</c:v>
                </c:pt>
                <c:pt idx="2">
                  <c:v>12</c:v>
                </c:pt>
                <c:pt idx="3">
                  <c:v>20</c:v>
                </c:pt>
              </c:numCache>
            </c:numRef>
          </c:val>
        </c:ser>
        <c:axId val="96196864"/>
        <c:axId val="100812672"/>
      </c:barChart>
      <c:catAx>
        <c:axId val="96196864"/>
        <c:scaling>
          <c:orientation val="minMax"/>
        </c:scaling>
        <c:axPos val="b"/>
        <c:tickLblPos val="nextTo"/>
        <c:crossAx val="100812672"/>
        <c:crosses val="autoZero"/>
        <c:auto val="1"/>
        <c:lblAlgn val="ctr"/>
        <c:lblOffset val="100"/>
      </c:catAx>
      <c:valAx>
        <c:axId val="100812672"/>
        <c:scaling>
          <c:orientation val="minMax"/>
        </c:scaling>
        <c:axPos val="l"/>
        <c:majorGridlines/>
        <c:numFmt formatCode="General" sourceLinked="1"/>
        <c:tickLblPos val="nextTo"/>
        <c:crossAx val="96196864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16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Teaching and Learning</c:v>
                </c:pt>
              </c:strCache>
            </c:strRef>
          </c:tx>
          <c:dLbls>
            <c:dLbl>
              <c:idx val="1"/>
              <c:layout>
                <c:manualLayout>
                  <c:x val="-0.16522965879265092"/>
                  <c:y val="-0.20326538255864665"/>
                </c:manualLayout>
              </c:layout>
              <c:showCatName val="1"/>
              <c:showPercent val="1"/>
            </c:dLbl>
            <c:showCatName val="1"/>
            <c:showPercent val="1"/>
            <c:showLeaderLines val="1"/>
          </c:dLbls>
          <c:cat>
            <c:strRef>
              <c:f>Sheet1!$A$2:$A$5</c:f>
              <c:strCache>
                <c:ptCount val="4"/>
                <c:pt idx="0">
                  <c:v>Early Tech</c:v>
                </c:pt>
                <c:pt idx="1">
                  <c:v>Developing Tech</c:v>
                </c:pt>
                <c:pt idx="2">
                  <c:v>Advanced Tech</c:v>
                </c:pt>
                <c:pt idx="3">
                  <c:v>Target Tech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3.9</c:v>
                </c:pt>
                <c:pt idx="1">
                  <c:v>69.7</c:v>
                </c:pt>
                <c:pt idx="2">
                  <c:v>25.5</c:v>
                </c:pt>
                <c:pt idx="3">
                  <c:v>0.9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txPr>
    <a:bodyPr/>
    <a:lstStyle/>
    <a:p>
      <a:pPr>
        <a:defRPr sz="1800"/>
      </a:pPr>
      <a:endParaRPr lang="en-US"/>
    </a:p>
  </c:txPr>
  <c:externalData r:id="rId1"/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16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Educator Preparation</c:v>
                </c:pt>
              </c:strCache>
            </c:strRef>
          </c:tx>
          <c:dLbls>
            <c:dLbl>
              <c:idx val="1"/>
              <c:layout>
                <c:manualLayout>
                  <c:x val="-0.1967443029901636"/>
                  <c:y val="-0.19273821750542053"/>
                </c:manualLayout>
              </c:layout>
              <c:showCatName val="1"/>
              <c:showPercent val="1"/>
            </c:dLbl>
            <c:showCatName val="1"/>
            <c:showPercent val="1"/>
            <c:showLeaderLines val="1"/>
          </c:dLbls>
          <c:cat>
            <c:strRef>
              <c:f>Sheet1!$A$2:$A$5</c:f>
              <c:strCache>
                <c:ptCount val="4"/>
                <c:pt idx="0">
                  <c:v>Early Tech</c:v>
                </c:pt>
                <c:pt idx="1">
                  <c:v>Developing Tech</c:v>
                </c:pt>
                <c:pt idx="2">
                  <c:v>Advanced Tech</c:v>
                </c:pt>
                <c:pt idx="3">
                  <c:v>Target Tech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5.4</c:v>
                </c:pt>
                <c:pt idx="1">
                  <c:v>74.2</c:v>
                </c:pt>
                <c:pt idx="2">
                  <c:v>19.899999999999999</c:v>
                </c:pt>
                <c:pt idx="3">
                  <c:v>0.6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txPr>
    <a:bodyPr/>
    <a:lstStyle/>
    <a:p>
      <a:pPr>
        <a:defRPr sz="1800"/>
      </a:pPr>
      <a:endParaRPr lang="en-US"/>
    </a:p>
  </c:txPr>
  <c:externalData r:id="rId1"/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16"/>
  <c:chart>
    <c:title>
      <c:layout/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Administration &amp; Support</c:v>
                </c:pt>
              </c:strCache>
            </c:strRef>
          </c:tx>
          <c:dLbls>
            <c:showCatName val="1"/>
            <c:showPercent val="1"/>
            <c:showLeaderLines val="1"/>
          </c:dLbls>
          <c:cat>
            <c:strRef>
              <c:f>Sheet1!$A$2:$A$5</c:f>
              <c:strCache>
                <c:ptCount val="4"/>
                <c:pt idx="0">
                  <c:v>Early Tech</c:v>
                </c:pt>
                <c:pt idx="1">
                  <c:v>Developing Tech</c:v>
                </c:pt>
                <c:pt idx="2">
                  <c:v>Advanced Tech</c:v>
                </c:pt>
                <c:pt idx="3">
                  <c:v>Target Tech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</c:v>
                </c:pt>
                <c:pt idx="1">
                  <c:v>49</c:v>
                </c:pt>
                <c:pt idx="2">
                  <c:v>45.5</c:v>
                </c:pt>
                <c:pt idx="3">
                  <c:v>3.6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txPr>
    <a:bodyPr/>
    <a:lstStyle/>
    <a:p>
      <a:pPr>
        <a:defRPr sz="1800"/>
      </a:pPr>
      <a:endParaRPr lang="en-US"/>
    </a:p>
  </c:txPr>
  <c:externalData r:id="rId1"/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16"/>
  <c:chart>
    <c:title>
      <c:layout/>
      <c:txPr>
        <a:bodyPr/>
        <a:lstStyle/>
        <a:p>
          <a:pPr>
            <a:defRPr sz="2400"/>
          </a:pPr>
          <a:endParaRPr lang="en-US"/>
        </a:p>
      </c:txPr>
    </c:title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Infrastructure</c:v>
                </c:pt>
              </c:strCache>
            </c:strRef>
          </c:tx>
          <c:dLbls>
            <c:showCatName val="1"/>
            <c:showPercent val="1"/>
            <c:showLeaderLines val="1"/>
          </c:dLbls>
          <c:cat>
            <c:strRef>
              <c:f>Sheet1!$A$2:$A$5</c:f>
              <c:strCache>
                <c:ptCount val="4"/>
                <c:pt idx="0">
                  <c:v>Early Tech</c:v>
                </c:pt>
                <c:pt idx="1">
                  <c:v>Developing Tech</c:v>
                </c:pt>
                <c:pt idx="2">
                  <c:v>Advanced Tech</c:v>
                </c:pt>
                <c:pt idx="3">
                  <c:v>Target Tech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1.2</c:v>
                </c:pt>
                <c:pt idx="1">
                  <c:v>34.9</c:v>
                </c:pt>
                <c:pt idx="2">
                  <c:v>57.2</c:v>
                </c:pt>
                <c:pt idx="3">
                  <c:v>6.7</c:v>
                </c:pt>
              </c:numCache>
            </c:numRef>
          </c:val>
        </c:ser>
        <c:dLbls>
          <c:showCatName val="1"/>
          <c:showPercent val="1"/>
        </c:dLbls>
        <c:firstSliceAng val="0"/>
      </c:pieChart>
    </c:plotArea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0.85853</cdr:x>
      <cdr:y>0.80414</cdr:y>
    </cdr:from>
    <cdr:to>
      <cdr:x>1</cdr:x>
      <cdr:y>0.99787</cdr:y>
    </cdr:to>
    <cdr:pic>
      <cdr:nvPicPr>
        <cdr:cNvPr id="3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 rot="10800000">
          <a:off x="7391400" y="4191000"/>
          <a:ext cx="1196622" cy="1009650"/>
        </a:xfrm>
        <a:prstGeom xmlns:a="http://schemas.openxmlformats.org/drawingml/2006/main" prst="rect">
          <a:avLst/>
        </a:prstGeom>
      </cdr:spPr>
    </cdr:pic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0.85047</cdr:x>
      <cdr:y>0.80744</cdr:y>
    </cdr:from>
    <cdr:to>
      <cdr:x>1</cdr:x>
      <cdr:y>0.99796</cdr:y>
    </cdr:to>
    <cdr:pic>
      <cdr:nvPicPr>
        <cdr:cNvPr id="3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 rot="10800000">
          <a:off x="6934200" y="4245377"/>
          <a:ext cx="1219198" cy="1001688"/>
        </a:xfrm>
        <a:prstGeom xmlns:a="http://schemas.openxmlformats.org/drawingml/2006/main" prst="rect">
          <a:avLst/>
        </a:prstGeom>
      </cdr:spPr>
    </cdr:pic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0.83974</cdr:x>
      <cdr:y>0.80414</cdr:y>
    </cdr:from>
    <cdr:to>
      <cdr:x>0.99074</cdr:x>
      <cdr:y>0.98641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 rot="10800000">
          <a:off x="6910718" y="4191000"/>
          <a:ext cx="1242681" cy="949956"/>
        </a:xfrm>
        <a:prstGeom xmlns:a="http://schemas.openxmlformats.org/drawingml/2006/main" prst="rect">
          <a:avLst/>
        </a:prstGeom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C22DAD-E2F8-4724-B4A2-9C100B18311C}" type="datetimeFigureOut">
              <a:rPr lang="en-US" smtClean="0"/>
              <a:t>11/29/2009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865A29-8B51-4905-A0E5-AB07189C8FA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65A29-8B51-4905-A0E5-AB07189C8FA3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Total</a:t>
            </a:r>
            <a:r>
              <a:rPr lang="en-US" baseline="0" dirty="0" smtClean="0"/>
              <a:t> completed survey: 7641</a:t>
            </a:r>
          </a:p>
          <a:p>
            <a:r>
              <a:rPr lang="en-US" baseline="0" dirty="0" smtClean="0"/>
              <a:t>MVE=20 (advanced) need 1 more to make target</a:t>
            </a:r>
          </a:p>
          <a:p>
            <a:r>
              <a:rPr lang="en-US" baseline="0" dirty="0" smtClean="0"/>
              <a:t>MVE is part of the state’s majority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65A29-8B51-4905-A0E5-AB07189C8FA3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65A29-8B51-4905-A0E5-AB07189C8FA3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65A29-8B51-4905-A0E5-AB07189C8FA3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65A29-8B51-4905-A0E5-AB07189C8FA3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65A29-8B51-4905-A0E5-AB07189C8FA3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*Tool for planning and self-assessing efforts to effectively</a:t>
            </a:r>
            <a:r>
              <a:rPr lang="en-US" baseline="0" dirty="0" smtClean="0"/>
              <a:t> integrate technology across curriculum</a:t>
            </a:r>
          </a:p>
          <a:p>
            <a:r>
              <a:rPr lang="en-US" baseline="0" dirty="0" smtClean="0"/>
              <a:t>*Tool designed for use in budgeting for resources</a:t>
            </a:r>
          </a:p>
          <a:p>
            <a:r>
              <a:rPr lang="en-US" baseline="0" dirty="0" smtClean="0"/>
              <a:t>*Tool used for evaluation of progress in local technology projects</a:t>
            </a:r>
          </a:p>
          <a:p>
            <a:r>
              <a:rPr lang="en-US" baseline="0" dirty="0" smtClean="0"/>
              <a:t>*Campus/District must submit </a:t>
            </a:r>
            <a:r>
              <a:rPr lang="en-US" baseline="0" dirty="0" err="1" smtClean="0"/>
              <a:t>STaR</a:t>
            </a:r>
            <a:r>
              <a:rPr lang="en-US" baseline="0" dirty="0" smtClean="0"/>
              <a:t> chart with all applications for state-funded technology</a:t>
            </a:r>
          </a:p>
          <a:p>
            <a:r>
              <a:rPr lang="en-US" baseline="0" dirty="0" smtClean="0"/>
              <a:t>*Data used for planning for future growth</a:t>
            </a:r>
          </a:p>
          <a:p>
            <a:r>
              <a:rPr lang="en-US" baseline="0" dirty="0" smtClean="0"/>
              <a:t>*Aligned with the Texas Long-Range Plan of Technology</a:t>
            </a:r>
          </a:p>
          <a:p>
            <a:r>
              <a:rPr lang="en-US" dirty="0" smtClean="0"/>
              <a:t>*The </a:t>
            </a:r>
            <a:r>
              <a:rPr lang="en-US" dirty="0" err="1" smtClean="0"/>
              <a:t>STaR</a:t>
            </a:r>
            <a:r>
              <a:rPr lang="en-US" dirty="0" smtClean="0"/>
              <a:t> Chart is aligned</a:t>
            </a:r>
            <a:r>
              <a:rPr lang="en-US" baseline="0" dirty="0" smtClean="0"/>
              <a:t> with the LRPT</a:t>
            </a:r>
          </a:p>
          <a:p>
            <a:r>
              <a:rPr lang="en-US" baseline="0" dirty="0" smtClean="0"/>
              <a:t>*Introduced in 2004-2005 on a voluntary basis for teachers to complete</a:t>
            </a:r>
          </a:p>
          <a:p>
            <a:r>
              <a:rPr lang="en-US" baseline="0" dirty="0" smtClean="0"/>
              <a:t>*Updated 2006-2007 and requires ALL teachers to complete to report on progress toward filling the requirements of NCLB-Title II Part D</a:t>
            </a:r>
          </a:p>
          <a:p>
            <a:r>
              <a:rPr lang="en-US" baseline="0" dirty="0" smtClean="0"/>
              <a:t>*NCLB-requires that ALL teachers should be technology literate and integrate technology across the curriculum</a:t>
            </a:r>
          </a:p>
          <a:p>
            <a:r>
              <a:rPr lang="en-US" baseline="0" dirty="0" smtClean="0"/>
              <a:t>*NCLB-requires that all students at the end of grade 8 be technology literate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65A29-8B51-4905-A0E5-AB07189C8FA3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Teaching &amp; Learning: 	Patterns of Classroom</a:t>
            </a:r>
            <a:r>
              <a:rPr lang="en-US" baseline="0" dirty="0" smtClean="0"/>
              <a:t> Use</a:t>
            </a:r>
          </a:p>
          <a:p>
            <a:r>
              <a:rPr lang="en-US" baseline="0" dirty="0" smtClean="0"/>
              <a:t>		Frequency/Design of Instructional Setting</a:t>
            </a:r>
          </a:p>
          <a:p>
            <a:r>
              <a:rPr lang="en-US" baseline="0" dirty="0" smtClean="0"/>
              <a:t>		Content Area Connections</a:t>
            </a:r>
          </a:p>
          <a:p>
            <a:r>
              <a:rPr lang="en-US" baseline="0" dirty="0" smtClean="0"/>
              <a:t>		TA TEKs Implementation</a:t>
            </a:r>
          </a:p>
          <a:p>
            <a:r>
              <a:rPr lang="en-US" baseline="0" dirty="0" smtClean="0"/>
              <a:t>		Student Mastery of TA</a:t>
            </a:r>
          </a:p>
          <a:p>
            <a:r>
              <a:rPr lang="en-US" baseline="0" dirty="0" smtClean="0"/>
              <a:t>		Online Learning</a:t>
            </a:r>
          </a:p>
          <a:p>
            <a:endParaRPr lang="en-US" baseline="0" dirty="0" smtClean="0"/>
          </a:p>
          <a:p>
            <a:r>
              <a:rPr lang="en-US" baseline="0" dirty="0" smtClean="0"/>
              <a:t>Educator Preparation:	Professional Development Experiences</a:t>
            </a:r>
          </a:p>
          <a:p>
            <a:r>
              <a:rPr lang="en-US" baseline="0" dirty="0" smtClean="0"/>
              <a:t>		Models of Professional Development</a:t>
            </a:r>
          </a:p>
          <a:p>
            <a:r>
              <a:rPr lang="en-US" baseline="0" dirty="0" smtClean="0"/>
              <a:t>		Capabilities of Educators</a:t>
            </a:r>
          </a:p>
          <a:p>
            <a:r>
              <a:rPr lang="en-US" baseline="0" dirty="0" smtClean="0"/>
              <a:t>		Access to Professional Development</a:t>
            </a:r>
          </a:p>
          <a:p>
            <a:r>
              <a:rPr lang="en-US" baseline="0" dirty="0" smtClean="0"/>
              <a:t>	                   </a:t>
            </a:r>
            <a:r>
              <a:rPr lang="en-US" sz="800" baseline="0" dirty="0" smtClean="0"/>
              <a:t>Levels of Understanding &amp; Patterns of Use</a:t>
            </a:r>
          </a:p>
          <a:p>
            <a:r>
              <a:rPr lang="en-US" sz="800" baseline="0" dirty="0" smtClean="0"/>
              <a:t>	              Professional Development for Online Learning</a:t>
            </a:r>
          </a:p>
          <a:p>
            <a:r>
              <a:rPr lang="en-US" sz="800" baseline="0" dirty="0" smtClean="0"/>
              <a:t>		</a:t>
            </a:r>
          </a:p>
          <a:p>
            <a:r>
              <a:rPr lang="en-US" sz="800" baseline="0" dirty="0" smtClean="0"/>
              <a:t>Administration and Support:  Leadership and Vision</a:t>
            </a:r>
          </a:p>
          <a:p>
            <a:r>
              <a:rPr lang="en-US" sz="800" baseline="0" dirty="0" smtClean="0"/>
              <a:t>		Planning</a:t>
            </a:r>
          </a:p>
          <a:p>
            <a:r>
              <a:rPr lang="en-US" sz="800" baseline="0" dirty="0" smtClean="0"/>
              <a:t>		Instructional Support</a:t>
            </a:r>
          </a:p>
          <a:p>
            <a:r>
              <a:rPr lang="en-US" sz="800" baseline="0" dirty="0" smtClean="0"/>
              <a:t>		Communication and Collaboration</a:t>
            </a:r>
          </a:p>
          <a:p>
            <a:r>
              <a:rPr lang="en-US" sz="800" baseline="0" dirty="0" smtClean="0"/>
              <a:t>		Budget</a:t>
            </a:r>
          </a:p>
          <a:p>
            <a:r>
              <a:rPr lang="en-US" sz="800" baseline="0" dirty="0" smtClean="0"/>
              <a:t>		Leadership &amp; Support for Online Learning</a:t>
            </a:r>
          </a:p>
          <a:p>
            <a:endParaRPr lang="en-US" sz="800" baseline="0" dirty="0" smtClean="0"/>
          </a:p>
          <a:p>
            <a:r>
              <a:rPr lang="en-US" sz="800" baseline="0" dirty="0" smtClean="0"/>
              <a:t>Infrastructure:	Students per computers</a:t>
            </a:r>
          </a:p>
          <a:p>
            <a:r>
              <a:rPr lang="en-US" sz="800" baseline="0" dirty="0" smtClean="0"/>
              <a:t>		Internet Access &amp; connectivity speed</a:t>
            </a:r>
          </a:p>
          <a:p>
            <a:r>
              <a:rPr lang="en-US" sz="800" baseline="0" dirty="0" smtClean="0"/>
              <a:t>		Other Classroom Technology</a:t>
            </a:r>
          </a:p>
          <a:p>
            <a:r>
              <a:rPr lang="en-US" sz="800" baseline="0" dirty="0" smtClean="0"/>
              <a:t>		Technical Support</a:t>
            </a:r>
          </a:p>
          <a:p>
            <a:r>
              <a:rPr lang="en-US" sz="800" baseline="0" dirty="0" smtClean="0"/>
              <a:t>		Local Area Network/Wide Area Network</a:t>
            </a:r>
          </a:p>
          <a:p>
            <a:r>
              <a:rPr lang="en-US" sz="800" baseline="0" dirty="0" smtClean="0"/>
              <a:t>		Distance Learning Capacity</a:t>
            </a:r>
            <a:endParaRPr lang="en-US" sz="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65A29-8B51-4905-A0E5-AB07189C8FA3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Early Tech = 6-8</a:t>
            </a:r>
          </a:p>
          <a:p>
            <a:r>
              <a:rPr lang="en-US" dirty="0" smtClean="0"/>
              <a:t>Developing Tech = 9-14</a:t>
            </a:r>
          </a:p>
          <a:p>
            <a:r>
              <a:rPr lang="en-US" dirty="0" smtClean="0"/>
              <a:t>Advanced Tech = 15-20</a:t>
            </a:r>
          </a:p>
          <a:p>
            <a:r>
              <a:rPr lang="en-US" dirty="0" smtClean="0"/>
              <a:t>Target</a:t>
            </a:r>
            <a:r>
              <a:rPr lang="en-US" baseline="0" dirty="0" smtClean="0"/>
              <a:t> Tech = 21-24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65A29-8B51-4905-A0E5-AB07189C8FA3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21-24</a:t>
            </a:r>
            <a:r>
              <a:rPr lang="en-US" baseline="0" dirty="0" smtClean="0"/>
              <a:t> is the TARGET goal for each area!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65A29-8B51-4905-A0E5-AB07189C8FA3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Total</a:t>
            </a:r>
            <a:r>
              <a:rPr lang="en-US" baseline="0" dirty="0" smtClean="0"/>
              <a:t> completed survey: 7641</a:t>
            </a:r>
          </a:p>
          <a:p>
            <a:r>
              <a:rPr lang="en-US" baseline="0" dirty="0" smtClean="0"/>
              <a:t>MVE=13 (developing) need 2 more to make advanced</a:t>
            </a:r>
          </a:p>
          <a:p>
            <a:r>
              <a:rPr lang="en-US" baseline="0" dirty="0" smtClean="0"/>
              <a:t>MVE is part of the state’s majority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65A29-8B51-4905-A0E5-AB07189C8FA3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Total</a:t>
            </a:r>
            <a:r>
              <a:rPr lang="en-US" baseline="0" dirty="0" smtClean="0"/>
              <a:t> completed survey: 7641</a:t>
            </a:r>
          </a:p>
          <a:p>
            <a:r>
              <a:rPr lang="en-US" baseline="0" dirty="0" smtClean="0"/>
              <a:t>MVE=13 (developing) need 2 more to make advanced</a:t>
            </a:r>
          </a:p>
          <a:p>
            <a:r>
              <a:rPr lang="en-US" baseline="0" dirty="0" smtClean="0"/>
              <a:t>MVE is part of the state’s majority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65A29-8B51-4905-A0E5-AB07189C8FA3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Total</a:t>
            </a:r>
            <a:r>
              <a:rPr lang="en-US" baseline="0" dirty="0" smtClean="0"/>
              <a:t> completed survey: 7641</a:t>
            </a:r>
          </a:p>
          <a:p>
            <a:r>
              <a:rPr lang="en-US" baseline="0" dirty="0" smtClean="0"/>
              <a:t>MVE=12(developing) need 3 more to make advanced</a:t>
            </a:r>
          </a:p>
          <a:p>
            <a:r>
              <a:rPr lang="en-US" baseline="0" dirty="0" smtClean="0"/>
              <a:t>MVE is part of the state’s majority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65A29-8B51-4905-A0E5-AB07189C8FA3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895600"/>
            <a:ext cx="73914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3733800"/>
            <a:ext cx="7391400" cy="609600"/>
          </a:xfrm>
        </p:spPr>
        <p:txBody>
          <a:bodyPr/>
          <a:lstStyle>
            <a:lvl1pPr marL="0" indent="0" algn="ctr">
              <a:buFontTx/>
              <a:buNone/>
              <a:defRPr sz="2400" b="0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8D3A324A-1216-4143-B739-7FFE14C4066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26FCAE-35BB-45C0-AB4E-811D9CE09B8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126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F8F972-16D7-48E0-BAFA-195FDB08B6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6A292D-5301-4075-9DFB-FBC1608531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36F200-38E6-4278-BAFA-60D9CF3712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914400"/>
            <a:ext cx="3467100" cy="5211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9700" y="914400"/>
            <a:ext cx="3467100" cy="5211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048FA0-B89B-4890-9A60-3DA73D21C27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B3E299-B0AC-485C-A682-8D293B1B28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C4BDDC-E5F8-4D41-A151-443E749A22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CB0D94-1598-4F66-B957-746B15A8F7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E7AE87-7279-466F-A924-0E772B4DEE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8521FF-8392-47F3-8D83-4137E7A3C0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0"/>
            <a:ext cx="8229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0200" y="914400"/>
            <a:ext cx="7086600" cy="521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341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341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341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latin typeface="Arial" charset="0"/>
              </a:defRPr>
            </a:lvl1pPr>
          </a:lstStyle>
          <a:p>
            <a:pPr>
              <a:defRPr/>
            </a:pPr>
            <a:fld id="{5C65C329-44E2-4449-B17E-FCAD38B876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1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o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o"/>
        <a:defRPr sz="28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o"/>
        <a:defRPr sz="2400" b="1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o"/>
        <a:defRPr sz="2000" b="1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o"/>
        <a:defRPr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o"/>
        <a:defRPr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o"/>
        <a:defRPr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o"/>
        <a:defRPr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o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5.em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6" Type="http://schemas.openxmlformats.org/officeDocument/2006/relationships/image" Target="../media/image6.jpeg"/><Relationship Id="rId5" Type="http://schemas.openxmlformats.org/officeDocument/2006/relationships/hyperlink" Target="http://www.mercercountyohio.org/dogpound/paw_print.jpg" TargetMode="External"/><Relationship Id="rId4" Type="http://schemas.openxmlformats.org/officeDocument/2006/relationships/chart" Target="../charts/char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hyperlink" Target="http://starchart.esc12.net/" TargetMode="External"/><Relationship Id="rId7" Type="http://schemas.openxmlformats.org/officeDocument/2006/relationships/hyperlink" Target="http://starchart.esc12.net/training.html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hyperlink" Target="http://ritter.tea.state.tx.us/technology/lrpt/" TargetMode="Externa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6" Type="http://schemas.openxmlformats.org/officeDocument/2006/relationships/image" Target="../media/image6.jpeg"/><Relationship Id="rId5" Type="http://schemas.openxmlformats.org/officeDocument/2006/relationships/hyperlink" Target="http://www.mercercountyohio.org/dogpound/paw_print.jpg" TargetMode="External"/><Relationship Id="rId4" Type="http://schemas.openxmlformats.org/officeDocument/2006/relationships/chart" Target="../charts/char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2.wav"/><Relationship Id="rId6" Type="http://schemas.openxmlformats.org/officeDocument/2006/relationships/image" Target="../media/image6.jpeg"/><Relationship Id="rId5" Type="http://schemas.openxmlformats.org/officeDocument/2006/relationships/hyperlink" Target="http://www.mercercountyohio.org/dogpound/paw_print.jpg" TargetMode="External"/><Relationship Id="rId4" Type="http://schemas.openxmlformats.org/officeDocument/2006/relationships/chart" Target="../charts/char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7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6" Type="http://schemas.openxmlformats.org/officeDocument/2006/relationships/image" Target="../media/image6.jpeg"/><Relationship Id="rId5" Type="http://schemas.openxmlformats.org/officeDocument/2006/relationships/hyperlink" Target="http://www.mercercountyohio.org/dogpound/paw_print.jpg" TargetMode="External"/><Relationship Id="rId4" Type="http://schemas.openxmlformats.org/officeDocument/2006/relationships/chart" Target="../charts/char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Texas </a:t>
            </a:r>
            <a:r>
              <a:rPr lang="en-US" dirty="0" err="1" smtClean="0"/>
              <a:t>STaR</a:t>
            </a:r>
            <a:r>
              <a:rPr lang="en-US" dirty="0" smtClean="0"/>
              <a:t> Chart</a:t>
            </a:r>
            <a:endParaRPr lang="en-US" dirty="0" smtClean="0"/>
          </a:p>
        </p:txBody>
      </p:sp>
      <p:sp>
        <p:nvSpPr>
          <p:cNvPr id="3075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Mauriceville Elementary School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4038600" y="5638800"/>
            <a:ext cx="3352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 smtClean="0"/>
              <a:t>Presented by Peggy Hale </a:t>
            </a:r>
          </a:p>
          <a:p>
            <a:pPr algn="r"/>
            <a:r>
              <a:rPr lang="en-US" sz="2000" dirty="0" smtClean="0"/>
              <a:t>November 2009</a:t>
            </a:r>
          </a:p>
          <a:p>
            <a:endParaRPr lang="en-US" sz="2000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2819400"/>
            <a:ext cx="1752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Action Button: Forward or Next 5">
            <a:hlinkClick r:id="" action="ppaction://hlinkshowjump?jump=nextslide" highlightClick="1"/>
          </p:cNvPr>
          <p:cNvSpPr/>
          <p:nvPr/>
        </p:nvSpPr>
        <p:spPr bwMode="auto">
          <a:xfrm>
            <a:off x="8458200" y="6429702"/>
            <a:ext cx="457200" cy="304800"/>
          </a:xfrm>
          <a:prstGeom prst="actionButtonForwardNex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Statewide Summary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914400"/>
          <a:ext cx="8229600" cy="5211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5" name="Picture 2" descr="See full size image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5410200"/>
            <a:ext cx="600075" cy="60007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38200" y="5638800"/>
            <a:ext cx="1371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1C1C1C"/>
                </a:solidFill>
              </a:rPr>
              <a:t>=  MVE</a:t>
            </a:r>
            <a:endParaRPr lang="en-US" sz="2000" b="1" dirty="0">
              <a:solidFill>
                <a:srgbClr val="1C1C1C"/>
              </a:solidFill>
            </a:endParaRPr>
          </a:p>
        </p:txBody>
      </p:sp>
      <p:pic>
        <p:nvPicPr>
          <p:cNvPr id="7" name="Picture 2" descr="See full size image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43400" y="4648200"/>
            <a:ext cx="600075" cy="600076"/>
          </a:xfrm>
          <a:prstGeom prst="rect">
            <a:avLst/>
          </a:prstGeom>
          <a:noFill/>
        </p:spPr>
      </p:pic>
      <p:pic>
        <p:nvPicPr>
          <p:cNvPr id="8" name="chart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 rot="10800000">
            <a:off x="7596518" y="5257800"/>
            <a:ext cx="1166481" cy="891706"/>
          </a:xfrm>
          <a:prstGeom prst="rect">
            <a:avLst/>
          </a:prstGeom>
        </p:spPr>
      </p:pic>
      <p:pic>
        <p:nvPicPr>
          <p:cNvPr id="9" name="Infrastructure">
            <a:hlinkClick r:id="" action="ppaction://media"/>
          </p:cNvPr>
          <p:cNvPicPr>
            <a:picLocks noRot="1" noChangeAspect="1"/>
          </p:cNvPicPr>
          <p:nvPr>
            <a:wavAudioFile r:embed="rId1" name="Infrastructure"/>
          </p:nvPr>
        </p:nvPicPr>
        <p:blipFill>
          <a:blip r:embed="rId8" cstate="print"/>
          <a:stretch>
            <a:fillRect/>
          </a:stretch>
        </p:blipFill>
        <p:spPr>
          <a:xfrm>
            <a:off x="8458200" y="5562600"/>
            <a:ext cx="304800" cy="304800"/>
          </a:xfrm>
          <a:prstGeom prst="rect">
            <a:avLst/>
          </a:prstGeom>
        </p:spPr>
      </p:pic>
      <p:sp>
        <p:nvSpPr>
          <p:cNvPr id="10" name="Action Button: Back or Previous 9">
            <a:hlinkClick r:id="" action="ppaction://hlinkshowjump?jump=previousslide" highlightClick="1"/>
          </p:cNvPr>
          <p:cNvSpPr/>
          <p:nvPr/>
        </p:nvSpPr>
        <p:spPr bwMode="auto">
          <a:xfrm>
            <a:off x="228600" y="6432332"/>
            <a:ext cx="457200" cy="304800"/>
          </a:xfrm>
          <a:prstGeom prst="actionButtonBackPrevious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11" name="Action Button: Forward or Next 10">
            <a:hlinkClick r:id="" action="ppaction://hlinkshowjump?jump=nextslide" highlightClick="1"/>
          </p:cNvPr>
          <p:cNvSpPr/>
          <p:nvPr/>
        </p:nvSpPr>
        <p:spPr bwMode="auto">
          <a:xfrm>
            <a:off x="8305800" y="6429716"/>
            <a:ext cx="457200" cy="304800"/>
          </a:xfrm>
          <a:prstGeom prst="actionButtonForwardNex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0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now?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8001000" cy="4754563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3600" dirty="0" smtClean="0">
                <a:solidFill>
                  <a:srgbClr val="1C1C1C"/>
                </a:solidFill>
              </a:rPr>
              <a:t>How will MVE meet Target goals on the </a:t>
            </a:r>
            <a:r>
              <a:rPr lang="en-US" sz="3600" dirty="0" err="1" smtClean="0">
                <a:solidFill>
                  <a:srgbClr val="1C1C1C"/>
                </a:solidFill>
              </a:rPr>
              <a:t>STaR</a:t>
            </a:r>
            <a:r>
              <a:rPr lang="en-US" sz="3600" dirty="0" smtClean="0">
                <a:solidFill>
                  <a:srgbClr val="1C1C1C"/>
                </a:solidFill>
              </a:rPr>
              <a:t> chart?</a:t>
            </a:r>
          </a:p>
          <a:p>
            <a:pPr>
              <a:buFont typeface="Arial" pitchFamily="34" charset="0"/>
              <a:buChar char="•"/>
            </a:pPr>
            <a:r>
              <a:rPr lang="en-US" sz="3600" dirty="0" smtClean="0">
                <a:solidFill>
                  <a:srgbClr val="1C1C1C"/>
                </a:solidFill>
              </a:rPr>
              <a:t>How can MVE meet the needs of the 21</a:t>
            </a:r>
            <a:r>
              <a:rPr lang="en-US" sz="3600" baseline="30000" dirty="0" smtClean="0">
                <a:solidFill>
                  <a:srgbClr val="1C1C1C"/>
                </a:solidFill>
              </a:rPr>
              <a:t>st</a:t>
            </a:r>
            <a:r>
              <a:rPr lang="en-US" sz="3600" dirty="0" smtClean="0">
                <a:solidFill>
                  <a:srgbClr val="1C1C1C"/>
                </a:solidFill>
              </a:rPr>
              <a:t> Century learner?</a:t>
            </a:r>
          </a:p>
          <a:p>
            <a:pPr>
              <a:buFont typeface="Arial" pitchFamily="34" charset="0"/>
              <a:buChar char="•"/>
            </a:pPr>
            <a:r>
              <a:rPr lang="en-US" sz="3600" dirty="0" smtClean="0">
                <a:solidFill>
                  <a:srgbClr val="1C1C1C"/>
                </a:solidFill>
              </a:rPr>
              <a:t>Are you technology literate?</a:t>
            </a:r>
          </a:p>
          <a:p>
            <a:pPr>
              <a:buFont typeface="Arial" pitchFamily="34" charset="0"/>
              <a:buChar char="•"/>
            </a:pPr>
            <a:r>
              <a:rPr lang="en-US" sz="3600" dirty="0" smtClean="0">
                <a:solidFill>
                  <a:srgbClr val="1C1C1C"/>
                </a:solidFill>
              </a:rPr>
              <a:t>Do you integrate technology across curriculum?</a:t>
            </a:r>
            <a:endParaRPr lang="en-US" sz="3600" dirty="0">
              <a:solidFill>
                <a:srgbClr val="1C1C1C"/>
              </a:solidFill>
            </a:endParaRPr>
          </a:p>
        </p:txBody>
      </p:sp>
      <p:sp>
        <p:nvSpPr>
          <p:cNvPr id="4" name="Action Button: Back or Previous 3">
            <a:hlinkClick r:id="" action="ppaction://hlinkshowjump?jump=previousslide" highlightClick="1"/>
          </p:cNvPr>
          <p:cNvSpPr/>
          <p:nvPr/>
        </p:nvSpPr>
        <p:spPr bwMode="auto">
          <a:xfrm>
            <a:off x="228600" y="6400800"/>
            <a:ext cx="457200" cy="304800"/>
          </a:xfrm>
          <a:prstGeom prst="actionButtonBackPrevious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 bwMode="auto">
          <a:xfrm>
            <a:off x="8305800" y="6429716"/>
            <a:ext cx="457200" cy="304800"/>
          </a:xfrm>
          <a:prstGeom prst="actionButtonForwardNex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20" name="Picture 8" descr="Picture of Tree - Free Pictures - FreeFoto.com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62000"/>
            <a:ext cx="9144000" cy="55626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Vision of 2020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762000"/>
            <a:ext cx="7620000" cy="13716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solidFill>
                  <a:srgbClr val="1C1C1C"/>
                </a:solidFill>
              </a:rPr>
              <a:t>   </a:t>
            </a:r>
            <a:r>
              <a:rPr lang="en-US" sz="2400" dirty="0" smtClean="0"/>
              <a:t>Addressing the Needs of Education in Texas and Planting the Seeds for a Secure Future . . .</a:t>
            </a:r>
            <a:endParaRPr lang="en-US" sz="2400" dirty="0"/>
          </a:p>
        </p:txBody>
      </p:sp>
      <p:sp>
        <p:nvSpPr>
          <p:cNvPr id="9" name="Action Button: Forward or Next 8">
            <a:hlinkClick r:id="" action="ppaction://hlinkshowjump?jump=nextslide" highlightClick="1"/>
          </p:cNvPr>
          <p:cNvSpPr/>
          <p:nvPr/>
        </p:nvSpPr>
        <p:spPr bwMode="auto">
          <a:xfrm>
            <a:off x="8305800" y="6429716"/>
            <a:ext cx="457200" cy="304800"/>
          </a:xfrm>
          <a:prstGeom prst="actionButtonForwardNex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10" name="Action Button: Back or Previous 9">
            <a:hlinkClick r:id="" action="ppaction://hlinkshowjump?jump=previousslide" highlightClick="1"/>
          </p:cNvPr>
          <p:cNvSpPr/>
          <p:nvPr/>
        </p:nvSpPr>
        <p:spPr bwMode="auto">
          <a:xfrm>
            <a:off x="228600" y="6400800"/>
            <a:ext cx="457200" cy="304800"/>
          </a:xfrm>
          <a:prstGeom prst="actionButtonBackPrevious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311166" y="6349037"/>
            <a:ext cx="6553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Let’s unite together to make a difference!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</a:t>
            </a:r>
            <a:endParaRPr lang="en-US" dirty="0"/>
          </a:p>
        </p:txBody>
      </p:sp>
      <p:pic>
        <p:nvPicPr>
          <p:cNvPr id="4" name="Content Placeholder 3" descr="TX STaR.png">
            <a:hlinkClick r:id="rId3"/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762000" y="1295400"/>
            <a:ext cx="1023313" cy="880119"/>
          </a:xfrm>
        </p:spPr>
      </p:pic>
      <p:sp>
        <p:nvSpPr>
          <p:cNvPr id="5" name="TextBox 4"/>
          <p:cNvSpPr txBox="1"/>
          <p:nvPr/>
        </p:nvSpPr>
        <p:spPr>
          <a:xfrm>
            <a:off x="1905000" y="1295400"/>
            <a:ext cx="533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Click to access the Teacher, State, or Campus </a:t>
            </a:r>
            <a:r>
              <a:rPr lang="en-US" sz="2800" dirty="0" err="1" smtClean="0"/>
              <a:t>STaR</a:t>
            </a:r>
            <a:r>
              <a:rPr lang="en-US" sz="2800" dirty="0" smtClean="0"/>
              <a:t> Chart 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2133600" y="3048000"/>
            <a:ext cx="5562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Click to access the Texas Long-Range Plan of Technology</a:t>
            </a:r>
            <a:endParaRPr lang="en-US" sz="2800" dirty="0"/>
          </a:p>
        </p:txBody>
      </p:sp>
      <p:pic>
        <p:nvPicPr>
          <p:cNvPr id="48130" name="Picture 2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38200" y="3124200"/>
            <a:ext cx="1026219" cy="787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1" name="Picture 3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57200" y="4724400"/>
            <a:ext cx="204787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667000" y="4876800"/>
            <a:ext cx="556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Click to get help on </a:t>
            </a:r>
            <a:r>
              <a:rPr lang="en-US" sz="2800" dirty="0" err="1" smtClean="0"/>
              <a:t>STaR</a:t>
            </a:r>
            <a:r>
              <a:rPr lang="en-US" sz="2800" dirty="0" smtClean="0"/>
              <a:t> chart</a:t>
            </a:r>
            <a:endParaRPr lang="en-US" sz="2800" dirty="0"/>
          </a:p>
        </p:txBody>
      </p:sp>
      <p:sp>
        <p:nvSpPr>
          <p:cNvPr id="10" name="Action Button: Beginning 9">
            <a:hlinkClick r:id="" action="ppaction://hlinkshowjump?jump=firstslide" highlightClick="1"/>
          </p:cNvPr>
          <p:cNvSpPr/>
          <p:nvPr/>
        </p:nvSpPr>
        <p:spPr bwMode="auto">
          <a:xfrm>
            <a:off x="8229600" y="6369282"/>
            <a:ext cx="533400" cy="381000"/>
          </a:xfrm>
          <a:prstGeom prst="actionButtonBeginning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11" name="Action Button: Back or Previous 10">
            <a:hlinkClick r:id="" action="ppaction://hlinkshowjump?jump=previousslide" highlightClick="1"/>
          </p:cNvPr>
          <p:cNvSpPr/>
          <p:nvPr/>
        </p:nvSpPr>
        <p:spPr bwMode="auto">
          <a:xfrm>
            <a:off x="304800" y="6419196"/>
            <a:ext cx="457200" cy="304800"/>
          </a:xfrm>
          <a:prstGeom prst="actionButtonBackPrevious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Agenda</a:t>
            </a:r>
            <a:endParaRPr lang="en-US" dirty="0" smtClean="0"/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>
          <a:xfrm>
            <a:off x="838200" y="990600"/>
            <a:ext cx="7848600" cy="4724400"/>
          </a:xfrm>
        </p:spPr>
        <p:txBody>
          <a:bodyPr/>
          <a:lstStyle/>
          <a:p>
            <a:pPr eaLnBrk="1" hangingPunct="1">
              <a:buFont typeface="Arial" pitchFamily="34" charset="0"/>
              <a:buChar char="•"/>
            </a:pPr>
            <a:r>
              <a:rPr lang="en-US" sz="4400" dirty="0" smtClean="0">
                <a:solidFill>
                  <a:srgbClr val="1C1C1C"/>
                </a:solidFill>
              </a:rPr>
              <a:t>  STAR Chart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4400" dirty="0" smtClean="0">
                <a:solidFill>
                  <a:srgbClr val="1C1C1C"/>
                </a:solidFill>
              </a:rPr>
              <a:t>  Key Areas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4400" dirty="0" smtClean="0">
                <a:solidFill>
                  <a:srgbClr val="1C1C1C"/>
                </a:solidFill>
              </a:rPr>
              <a:t>  Levels of Progress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4400" dirty="0" smtClean="0">
                <a:solidFill>
                  <a:srgbClr val="1C1C1C"/>
                </a:solidFill>
              </a:rPr>
              <a:t>  MVE’s Results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4400" dirty="0" smtClean="0">
                <a:solidFill>
                  <a:srgbClr val="1C1C1C"/>
                </a:solidFill>
              </a:rPr>
              <a:t>  Compared to Texas</a:t>
            </a:r>
          </a:p>
          <a:p>
            <a:pPr eaLnBrk="1" hangingPunct="1">
              <a:buFont typeface="Arial" pitchFamily="34" charset="0"/>
              <a:buChar char="•"/>
            </a:pPr>
            <a:r>
              <a:rPr lang="en-US" sz="4400" dirty="0" smtClean="0">
                <a:solidFill>
                  <a:srgbClr val="1C1C1C"/>
                </a:solidFill>
              </a:rPr>
              <a:t>  What now?</a:t>
            </a:r>
            <a:endParaRPr lang="en-US" dirty="0" smtClean="0"/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 bwMode="auto">
          <a:xfrm>
            <a:off x="8305800" y="6419196"/>
            <a:ext cx="457200" cy="304800"/>
          </a:xfrm>
          <a:prstGeom prst="actionButtonForwardNex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6" name="Action Button: Back or Previous 5">
            <a:hlinkClick r:id="" action="ppaction://hlinkshowjump?jump=previousslide" highlightClick="1"/>
          </p:cNvPr>
          <p:cNvSpPr/>
          <p:nvPr/>
        </p:nvSpPr>
        <p:spPr bwMode="auto">
          <a:xfrm>
            <a:off x="228600" y="6432332"/>
            <a:ext cx="457200" cy="304800"/>
          </a:xfrm>
          <a:prstGeom prst="actionButtonBackPrevious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STAR Chart</a:t>
            </a:r>
            <a:endParaRPr lang="en-US" dirty="0" smtClean="0"/>
          </a:p>
        </p:txBody>
      </p:sp>
      <p:pic>
        <p:nvPicPr>
          <p:cNvPr id="4" name="Content Placeholder 3" descr="STaR chart 2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2399" y="914400"/>
            <a:ext cx="1974695" cy="1295400"/>
          </a:xfrm>
        </p:spPr>
      </p:pic>
      <p:sp>
        <p:nvSpPr>
          <p:cNvPr id="5" name="Rectangle 4"/>
          <p:cNvSpPr/>
          <p:nvPr/>
        </p:nvSpPr>
        <p:spPr>
          <a:xfrm>
            <a:off x="2743200" y="1143000"/>
            <a:ext cx="685800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7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S</a:t>
            </a:r>
          </a:p>
          <a:p>
            <a:pPr algn="ctr"/>
            <a:r>
              <a:rPr lang="en-US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T</a:t>
            </a:r>
          </a:p>
          <a:p>
            <a:pPr algn="ctr"/>
            <a:r>
              <a:rPr lang="en-US" sz="7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A</a:t>
            </a:r>
          </a:p>
          <a:p>
            <a:pPr algn="ctr"/>
            <a:r>
              <a:rPr lang="en-US" sz="7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R</a:t>
            </a:r>
            <a:endParaRPr lang="en-US" sz="72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124200" y="1371600"/>
            <a:ext cx="20986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chool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048000" y="2438400"/>
            <a:ext cx="381707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echnology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352800" y="3505200"/>
            <a:ext cx="10567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nd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200400" y="4648200"/>
            <a:ext cx="31774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eadiness</a:t>
            </a:r>
            <a:endParaRPr lang="en-US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2" name="Action Button: Forward or Next 11">
            <a:hlinkClick r:id="" action="ppaction://hlinkshowjump?jump=nextslide" highlightClick="1"/>
          </p:cNvPr>
          <p:cNvSpPr/>
          <p:nvPr/>
        </p:nvSpPr>
        <p:spPr bwMode="auto">
          <a:xfrm>
            <a:off x="8305800" y="6434962"/>
            <a:ext cx="457200" cy="304800"/>
          </a:xfrm>
          <a:prstGeom prst="actionButtonForwardNex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13" name="Action Button: Back or Previous 12">
            <a:hlinkClick r:id="" action="ppaction://hlinkshowjump?jump=previousslide" highlightClick="1"/>
          </p:cNvPr>
          <p:cNvSpPr/>
          <p:nvPr/>
        </p:nvSpPr>
        <p:spPr bwMode="auto">
          <a:xfrm>
            <a:off x="228600" y="6432332"/>
            <a:ext cx="457200" cy="304800"/>
          </a:xfrm>
          <a:prstGeom prst="actionButtonBackPrevious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Four Key Areas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endParaRPr lang="en-US" dirty="0" smtClean="0">
              <a:solidFill>
                <a:srgbClr val="1C1C1C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4400" dirty="0" smtClean="0">
                <a:solidFill>
                  <a:srgbClr val="1C1C1C"/>
                </a:solidFill>
              </a:rPr>
              <a:t>Teaching and Learning</a:t>
            </a:r>
          </a:p>
          <a:p>
            <a:pPr>
              <a:buFont typeface="Arial" pitchFamily="34" charset="0"/>
              <a:buChar char="•"/>
            </a:pPr>
            <a:r>
              <a:rPr lang="en-US" sz="4400" dirty="0" smtClean="0">
                <a:solidFill>
                  <a:srgbClr val="1C1C1C"/>
                </a:solidFill>
              </a:rPr>
              <a:t>Educator Preparation</a:t>
            </a:r>
          </a:p>
          <a:p>
            <a:pPr>
              <a:buFont typeface="Arial" pitchFamily="34" charset="0"/>
              <a:buChar char="•"/>
            </a:pPr>
            <a:r>
              <a:rPr lang="en-US" sz="4400" dirty="0" smtClean="0">
                <a:solidFill>
                  <a:srgbClr val="1C1C1C"/>
                </a:solidFill>
              </a:rPr>
              <a:t>Administration and Support</a:t>
            </a:r>
          </a:p>
          <a:p>
            <a:pPr>
              <a:buFont typeface="Arial" pitchFamily="34" charset="0"/>
              <a:buChar char="•"/>
            </a:pPr>
            <a:r>
              <a:rPr lang="en-US" sz="4400" dirty="0" smtClean="0">
                <a:solidFill>
                  <a:srgbClr val="1C1C1C"/>
                </a:solidFill>
              </a:rPr>
              <a:t>Infrastructure</a:t>
            </a:r>
          </a:p>
          <a:p>
            <a:pPr>
              <a:buFont typeface="Arial" pitchFamily="34" charset="0"/>
              <a:buChar char="•"/>
            </a:pPr>
            <a:endParaRPr lang="en-US" dirty="0">
              <a:solidFill>
                <a:srgbClr val="1C1C1C"/>
              </a:solidFill>
            </a:endParaRPr>
          </a:p>
        </p:txBody>
      </p:sp>
      <p:sp>
        <p:nvSpPr>
          <p:cNvPr id="4" name="Action Button: Forward or Next 3">
            <a:hlinkClick r:id="" action="ppaction://hlinkshowjump?jump=nextslide" highlightClick="1"/>
          </p:cNvPr>
          <p:cNvSpPr/>
          <p:nvPr/>
        </p:nvSpPr>
        <p:spPr bwMode="auto">
          <a:xfrm>
            <a:off x="8305800" y="6419196"/>
            <a:ext cx="457200" cy="304800"/>
          </a:xfrm>
          <a:prstGeom prst="actionButtonForwardNex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5" name="Action Button: Back or Previous 4">
            <a:hlinkClick r:id="" action="ppaction://hlinkshowjump?jump=previousslide" highlightClick="1"/>
          </p:cNvPr>
          <p:cNvSpPr/>
          <p:nvPr/>
        </p:nvSpPr>
        <p:spPr bwMode="auto">
          <a:xfrm>
            <a:off x="228600" y="6432332"/>
            <a:ext cx="457200" cy="304800"/>
          </a:xfrm>
          <a:prstGeom prst="actionButtonBackPrevious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Four Levels of Progress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endParaRPr lang="en-US" dirty="0" smtClean="0">
              <a:solidFill>
                <a:srgbClr val="1C1C1C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4400" dirty="0" smtClean="0">
                <a:solidFill>
                  <a:srgbClr val="1C1C1C"/>
                </a:solidFill>
              </a:rPr>
              <a:t>Early Tech</a:t>
            </a:r>
          </a:p>
          <a:p>
            <a:pPr>
              <a:buFont typeface="Arial" pitchFamily="34" charset="0"/>
              <a:buChar char="•"/>
            </a:pPr>
            <a:r>
              <a:rPr lang="en-US" sz="4400" dirty="0" smtClean="0">
                <a:solidFill>
                  <a:srgbClr val="1C1C1C"/>
                </a:solidFill>
              </a:rPr>
              <a:t>Developing Tech</a:t>
            </a:r>
          </a:p>
          <a:p>
            <a:pPr>
              <a:buFont typeface="Arial" pitchFamily="34" charset="0"/>
              <a:buChar char="•"/>
            </a:pPr>
            <a:r>
              <a:rPr lang="en-US" sz="4400" dirty="0" smtClean="0">
                <a:solidFill>
                  <a:srgbClr val="1C1C1C"/>
                </a:solidFill>
              </a:rPr>
              <a:t>Advanced Tech</a:t>
            </a:r>
          </a:p>
          <a:p>
            <a:pPr>
              <a:buFont typeface="Arial" pitchFamily="34" charset="0"/>
              <a:buChar char="•"/>
            </a:pPr>
            <a:r>
              <a:rPr lang="en-US" sz="4400" dirty="0" smtClean="0">
                <a:solidFill>
                  <a:srgbClr val="1C1C1C"/>
                </a:solidFill>
              </a:rPr>
              <a:t>Target Tech</a:t>
            </a:r>
          </a:p>
          <a:p>
            <a:pPr>
              <a:buFont typeface="Arial" pitchFamily="34" charset="0"/>
              <a:buChar char="•"/>
            </a:pPr>
            <a:endParaRPr lang="en-US" dirty="0">
              <a:solidFill>
                <a:srgbClr val="1C1C1C"/>
              </a:solidFill>
            </a:endParaRPr>
          </a:p>
        </p:txBody>
      </p:sp>
      <p:sp>
        <p:nvSpPr>
          <p:cNvPr id="8" name="Right Arrow 7"/>
          <p:cNvSpPr/>
          <p:nvPr/>
        </p:nvSpPr>
        <p:spPr bwMode="auto">
          <a:xfrm rot="10800000">
            <a:off x="5257800" y="3810000"/>
            <a:ext cx="3352800" cy="1143000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286128" y="4038600"/>
            <a:ext cx="148309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en-US" sz="4000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Goal</a:t>
            </a:r>
            <a:endParaRPr lang="en-US" sz="4000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sp>
        <p:nvSpPr>
          <p:cNvPr id="10" name="Action Button: Forward or Next 9">
            <a:hlinkClick r:id="" action="ppaction://hlinkshowjump?jump=nextslide" highlightClick="1"/>
          </p:cNvPr>
          <p:cNvSpPr/>
          <p:nvPr/>
        </p:nvSpPr>
        <p:spPr bwMode="auto">
          <a:xfrm>
            <a:off x="8305800" y="6432332"/>
            <a:ext cx="457200" cy="304800"/>
          </a:xfrm>
          <a:prstGeom prst="actionButtonForwardNex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11" name="Action Button: Back or Previous 10">
            <a:hlinkClick r:id="" action="ppaction://hlinkshowjump?jump=previousslide" highlightClick="1"/>
          </p:cNvPr>
          <p:cNvSpPr/>
          <p:nvPr/>
        </p:nvSpPr>
        <p:spPr bwMode="auto">
          <a:xfrm>
            <a:off x="228600" y="6416566"/>
            <a:ext cx="457200" cy="304800"/>
          </a:xfrm>
          <a:prstGeom prst="actionButtonBackPrevious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MVE’s </a:t>
            </a:r>
            <a:r>
              <a:rPr lang="en-US" dirty="0" err="1" smtClean="0"/>
              <a:t>STaR</a:t>
            </a:r>
            <a:r>
              <a:rPr lang="en-US" dirty="0" smtClean="0"/>
              <a:t> Chart Results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914400"/>
          <a:ext cx="9144000" cy="5211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Action Button: Forward or Next 4">
            <a:hlinkClick r:id="" action="ppaction://hlinkshowjump?jump=nextslide" highlightClick="1"/>
          </p:cNvPr>
          <p:cNvSpPr/>
          <p:nvPr/>
        </p:nvSpPr>
        <p:spPr bwMode="auto">
          <a:xfrm>
            <a:off x="8305800" y="6413950"/>
            <a:ext cx="457200" cy="304800"/>
          </a:xfrm>
          <a:prstGeom prst="actionButtonForwardNex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6" name="Action Button: Back or Previous 5">
            <a:hlinkClick r:id="" action="ppaction://hlinkshowjump?jump=previousslide" highlightClick="1"/>
          </p:cNvPr>
          <p:cNvSpPr/>
          <p:nvPr/>
        </p:nvSpPr>
        <p:spPr bwMode="auto">
          <a:xfrm>
            <a:off x="228600" y="6413950"/>
            <a:ext cx="457200" cy="304800"/>
          </a:xfrm>
          <a:prstGeom prst="actionButtonBackPrevious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Statewide Summary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0" y="914400"/>
          <a:ext cx="8458200" cy="5211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8434" name="Picture 2" descr="See full size image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5410200"/>
            <a:ext cx="600075" cy="60007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838200" y="5638800"/>
            <a:ext cx="1371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1C1C1C"/>
                </a:solidFill>
              </a:rPr>
              <a:t>=  MVE</a:t>
            </a:r>
            <a:endParaRPr lang="en-US" sz="2000" b="1" dirty="0">
              <a:solidFill>
                <a:srgbClr val="1C1C1C"/>
              </a:solidFill>
            </a:endParaRPr>
          </a:p>
        </p:txBody>
      </p:sp>
      <p:pic>
        <p:nvPicPr>
          <p:cNvPr id="8" name="Picture 2" descr="See full size image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57800" y="3276600"/>
            <a:ext cx="600075" cy="600076"/>
          </a:xfrm>
          <a:prstGeom prst="rect">
            <a:avLst/>
          </a:prstGeom>
          <a:noFill/>
        </p:spPr>
      </p:pic>
      <p:pic>
        <p:nvPicPr>
          <p:cNvPr id="10" name="Teachning &amp; Learning">
            <a:hlinkClick r:id="" action="ppaction://media"/>
          </p:cNvPr>
          <p:cNvPicPr>
            <a:picLocks noRot="1" noChangeAspect="1"/>
          </p:cNvPicPr>
          <p:nvPr>
            <a:wavAudioFile r:embed="rId1" name="Teachning &amp; Learning"/>
          </p:nvPr>
        </p:nvPicPr>
        <p:blipFill>
          <a:blip r:embed="rId7" cstate="print"/>
          <a:stretch>
            <a:fillRect/>
          </a:stretch>
        </p:blipFill>
        <p:spPr>
          <a:xfrm>
            <a:off x="8458200" y="5486400"/>
            <a:ext cx="304800" cy="304800"/>
          </a:xfrm>
          <a:prstGeom prst="rect">
            <a:avLst/>
          </a:prstGeom>
        </p:spPr>
      </p:pic>
      <p:sp>
        <p:nvSpPr>
          <p:cNvPr id="11" name="Action Button: Back or Previous 10">
            <a:hlinkClick r:id="" action="ppaction://hlinkshowjump?jump=previousslide" highlightClick="1"/>
          </p:cNvPr>
          <p:cNvSpPr/>
          <p:nvPr/>
        </p:nvSpPr>
        <p:spPr bwMode="auto">
          <a:xfrm>
            <a:off x="228600" y="6432332"/>
            <a:ext cx="457200" cy="304800"/>
          </a:xfrm>
          <a:prstGeom prst="actionButtonBackPrevious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12" name="Action Button: Forward or Next 11">
            <a:hlinkClick r:id="" action="ppaction://hlinkshowjump?jump=nextslide" highlightClick="1"/>
          </p:cNvPr>
          <p:cNvSpPr/>
          <p:nvPr/>
        </p:nvSpPr>
        <p:spPr bwMode="auto">
          <a:xfrm>
            <a:off x="8305800" y="6429716"/>
            <a:ext cx="457200" cy="304800"/>
          </a:xfrm>
          <a:prstGeom prst="actionButtonForwardNex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7000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Statewide Summary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33400" y="914400"/>
          <a:ext cx="8153400" cy="525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5" name="Picture 2" descr="See full size image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34000" y="3505200"/>
            <a:ext cx="600075" cy="600076"/>
          </a:xfrm>
          <a:prstGeom prst="rect">
            <a:avLst/>
          </a:prstGeom>
          <a:noFill/>
        </p:spPr>
      </p:pic>
      <p:pic>
        <p:nvPicPr>
          <p:cNvPr id="6" name="Picture 2" descr="See full size image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5410200"/>
            <a:ext cx="600075" cy="600076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838200" y="5638800"/>
            <a:ext cx="1371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1C1C1C"/>
                </a:solidFill>
              </a:rPr>
              <a:t>=  MVE</a:t>
            </a:r>
            <a:endParaRPr lang="en-US" sz="2000" b="1" dirty="0">
              <a:solidFill>
                <a:srgbClr val="1C1C1C"/>
              </a:solidFill>
            </a:endParaRPr>
          </a:p>
        </p:txBody>
      </p:sp>
      <p:pic>
        <p:nvPicPr>
          <p:cNvPr id="9" name="Educator Preparation">
            <a:hlinkClick r:id="" action="ppaction://media"/>
          </p:cNvPr>
          <p:cNvPicPr>
            <a:picLocks noRot="1" noChangeAspect="1"/>
          </p:cNvPicPr>
          <p:nvPr>
            <a:wavAudioFile r:embed="rId1" name="Educator Preparation"/>
          </p:nvPr>
        </p:nvPicPr>
        <p:blipFill>
          <a:blip r:embed="rId7" cstate="print"/>
          <a:stretch>
            <a:fillRect/>
          </a:stretch>
        </p:blipFill>
        <p:spPr>
          <a:xfrm>
            <a:off x="8382000" y="5562600"/>
            <a:ext cx="304800" cy="304800"/>
          </a:xfrm>
          <a:prstGeom prst="rect">
            <a:avLst/>
          </a:prstGeom>
        </p:spPr>
      </p:pic>
      <p:sp>
        <p:nvSpPr>
          <p:cNvPr id="10" name="Action Button: Back or Previous 9">
            <a:hlinkClick r:id="" action="ppaction://hlinkshowjump?jump=previousslide" highlightClick="1"/>
          </p:cNvPr>
          <p:cNvSpPr/>
          <p:nvPr/>
        </p:nvSpPr>
        <p:spPr bwMode="auto">
          <a:xfrm>
            <a:off x="228600" y="6432332"/>
            <a:ext cx="457200" cy="304800"/>
          </a:xfrm>
          <a:prstGeom prst="actionButtonBackPrevious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11" name="Action Button: Forward or Next 10">
            <a:hlinkClick r:id="" action="ppaction://hlinkshowjump?jump=nextslide" highlightClick="1"/>
          </p:cNvPr>
          <p:cNvSpPr/>
          <p:nvPr/>
        </p:nvSpPr>
        <p:spPr bwMode="auto">
          <a:xfrm>
            <a:off x="8305800" y="6429716"/>
            <a:ext cx="457200" cy="304800"/>
          </a:xfrm>
          <a:prstGeom prst="actionButtonForwardNex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0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Statewide Summary</a:t>
            </a:r>
            <a:endParaRPr lang="en-US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</p:nvPr>
        </p:nvGraphicFramePr>
        <p:xfrm>
          <a:off x="457200" y="914400"/>
          <a:ext cx="8229600" cy="52117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5" name="Picture 2" descr="See full size image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5410200"/>
            <a:ext cx="600075" cy="600076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38200" y="5638800"/>
            <a:ext cx="1371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1C1C1C"/>
                </a:solidFill>
              </a:rPr>
              <a:t>=  MVE</a:t>
            </a:r>
            <a:endParaRPr lang="en-US" sz="2000" b="1" dirty="0">
              <a:solidFill>
                <a:srgbClr val="1C1C1C"/>
              </a:solidFill>
            </a:endParaRPr>
          </a:p>
        </p:txBody>
      </p:sp>
      <p:pic>
        <p:nvPicPr>
          <p:cNvPr id="11" name="Picture 2" descr="See full size image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34000" y="2895600"/>
            <a:ext cx="600075" cy="600076"/>
          </a:xfrm>
          <a:prstGeom prst="rect">
            <a:avLst/>
          </a:prstGeom>
          <a:noFill/>
        </p:spPr>
      </p:pic>
      <p:pic>
        <p:nvPicPr>
          <p:cNvPr id="13" name="Administration &amp; Support">
            <a:hlinkClick r:id="" action="ppaction://media"/>
          </p:cNvPr>
          <p:cNvPicPr>
            <a:picLocks noRot="1" noChangeAspect="1"/>
          </p:cNvPicPr>
          <p:nvPr>
            <a:wavAudioFile r:embed="rId1" name="Administration &amp; Support"/>
          </p:nvPr>
        </p:nvPicPr>
        <p:blipFill>
          <a:blip r:embed="rId7" cstate="print"/>
          <a:stretch>
            <a:fillRect/>
          </a:stretch>
        </p:blipFill>
        <p:spPr>
          <a:xfrm>
            <a:off x="8305800" y="5410200"/>
            <a:ext cx="304800" cy="304800"/>
          </a:xfrm>
          <a:prstGeom prst="rect">
            <a:avLst/>
          </a:prstGeom>
        </p:spPr>
      </p:pic>
      <p:sp>
        <p:nvSpPr>
          <p:cNvPr id="14" name="Action Button: Back or Previous 13">
            <a:hlinkClick r:id="" action="ppaction://hlinkshowjump?jump=previousslide" highlightClick="1"/>
          </p:cNvPr>
          <p:cNvSpPr/>
          <p:nvPr/>
        </p:nvSpPr>
        <p:spPr bwMode="auto">
          <a:xfrm>
            <a:off x="228600" y="6445468"/>
            <a:ext cx="457200" cy="304800"/>
          </a:xfrm>
          <a:prstGeom prst="actionButtonBackPrevious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  <p:sp>
        <p:nvSpPr>
          <p:cNvPr id="15" name="Action Button: Forward or Next 14">
            <a:hlinkClick r:id="" action="ppaction://hlinkshowjump?jump=nextslide" highlightClick="1"/>
          </p:cNvPr>
          <p:cNvSpPr/>
          <p:nvPr/>
        </p:nvSpPr>
        <p:spPr bwMode="auto">
          <a:xfrm>
            <a:off x="8305800" y="6429716"/>
            <a:ext cx="457200" cy="304800"/>
          </a:xfrm>
          <a:prstGeom prst="actionButtonForwardNex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entury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000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MVE's Star Chart">
  <a:themeElements>
    <a:clrScheme name="Office Theme 9">
      <a:dk1>
        <a:srgbClr val="777777"/>
      </a:dk1>
      <a:lt1>
        <a:srgbClr val="FFFFFF"/>
      </a:lt1>
      <a:dk2>
        <a:srgbClr val="686B5D"/>
      </a:dk2>
      <a:lt2>
        <a:srgbClr val="D1D1CB"/>
      </a:lt2>
      <a:accent1>
        <a:srgbClr val="909082"/>
      </a:accent1>
      <a:accent2>
        <a:srgbClr val="809EA8"/>
      </a:accent2>
      <a:accent3>
        <a:srgbClr val="B9BAB6"/>
      </a:accent3>
      <a:accent4>
        <a:srgbClr val="DADADA"/>
      </a:accent4>
      <a:accent5>
        <a:srgbClr val="C6C6C1"/>
      </a:accent5>
      <a:accent6>
        <a:srgbClr val="738F98"/>
      </a:accent6>
      <a:hlink>
        <a:srgbClr val="FFCC66"/>
      </a:hlink>
      <a:folHlink>
        <a:srgbClr val="E9DCB9"/>
      </a:folHlink>
    </a:clrScheme>
    <a:fontScheme name="Office Theme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336699"/>
        </a:dk1>
        <a:lt1>
          <a:srgbClr val="EAEAEA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C8C8C8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MVE's Star Chart</Template>
  <TotalTime>396</TotalTime>
  <Words>461</Words>
  <Application>Microsoft Office PowerPoint</Application>
  <PresentationFormat>On-screen Show (4:3)</PresentationFormat>
  <Paragraphs>128</Paragraphs>
  <Slides>13</Slides>
  <Notes>13</Notes>
  <HiddenSlides>0</HiddenSlides>
  <MMClips>4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Century Gothic</vt:lpstr>
      <vt:lpstr>Arial</vt:lpstr>
      <vt:lpstr>Calibri</vt:lpstr>
      <vt:lpstr>MVE's Star Chart</vt:lpstr>
      <vt:lpstr>Texas STaR Chart</vt:lpstr>
      <vt:lpstr>Agenda</vt:lpstr>
      <vt:lpstr>STAR Chart</vt:lpstr>
      <vt:lpstr>Four Key Areas</vt:lpstr>
      <vt:lpstr>Four Levels of Progress</vt:lpstr>
      <vt:lpstr>MVE’s STaR Chart Results</vt:lpstr>
      <vt:lpstr>Statewide Summary</vt:lpstr>
      <vt:lpstr>Statewide Summary</vt:lpstr>
      <vt:lpstr>Statewide Summary</vt:lpstr>
      <vt:lpstr>Statewide Summary</vt:lpstr>
      <vt:lpstr>What now?</vt:lpstr>
      <vt:lpstr>Vision of 2020</vt:lpstr>
      <vt:lpstr>Resources</vt:lpstr>
    </vt:vector>
  </TitlesOfParts>
  <Manager/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Texas STaR Chart</dc:title>
  <dc:subject/>
  <dc:creator>halepn</dc:creator>
  <cp:keywords/>
  <dc:description/>
  <cp:lastModifiedBy>halepn</cp:lastModifiedBy>
  <cp:revision>28</cp:revision>
  <cp:lastPrinted>1601-01-01T00:00:00Z</cp:lastPrinted>
  <dcterms:created xsi:type="dcterms:W3CDTF">2009-11-29T22:13:27Z</dcterms:created>
  <dcterms:modified xsi:type="dcterms:W3CDTF">2009-11-30T04:49:33Z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TC010902871033</vt:lpwstr>
  </property>
</Properties>
</file>